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6" r:id="rId3"/>
    <p:sldId id="257" r:id="rId4"/>
    <p:sldId id="258" r:id="rId5"/>
    <p:sldId id="259" r:id="rId6"/>
    <p:sldId id="260" r:id="rId7"/>
    <p:sldId id="261" r:id="rId8"/>
    <p:sldId id="264" r:id="rId9"/>
    <p:sldId id="262" r:id="rId10"/>
    <p:sldId id="263"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DF2E0B"/>
    <a:srgbClr val="1A31A6"/>
    <a:srgbClr val="0096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75" autoAdjust="0"/>
    <p:restoredTop sz="94660"/>
  </p:normalViewPr>
  <p:slideViewPr>
    <p:cSldViewPr>
      <p:cViewPr varScale="1">
        <p:scale>
          <a:sx n="86" d="100"/>
          <a:sy n="86" d="100"/>
        </p:scale>
        <p:origin x="111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E29D4A-F4E5-40BF-A193-757DE2C4D8E7}"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D977C9-BE5E-43DD-AA19-37CC4302BB6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E29D4A-F4E5-40BF-A193-757DE2C4D8E7}"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D977C9-BE5E-43DD-AA19-37CC4302BB6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E29D4A-F4E5-40BF-A193-757DE2C4D8E7}"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D977C9-BE5E-43DD-AA19-37CC4302BB6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E29D4A-F4E5-40BF-A193-757DE2C4D8E7}"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D977C9-BE5E-43DD-AA19-37CC4302BB6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E29D4A-F4E5-40BF-A193-757DE2C4D8E7}"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D977C9-BE5E-43DD-AA19-37CC4302BB6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E29D4A-F4E5-40BF-A193-757DE2C4D8E7}"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D977C9-BE5E-43DD-AA19-37CC4302BB6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E29D4A-F4E5-40BF-A193-757DE2C4D8E7}" type="datetimeFigureOut">
              <a:rPr lang="en-US" smtClean="0"/>
              <a:pPr/>
              <a:t>12/28/2019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D977C9-BE5E-43DD-AA19-37CC4302BB6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E29D4A-F4E5-40BF-A193-757DE2C4D8E7}" type="datetimeFigureOut">
              <a:rPr lang="en-US" smtClean="0"/>
              <a:pPr/>
              <a:t>12/28/2019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D977C9-BE5E-43DD-AA19-37CC4302BB6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E29D4A-F4E5-40BF-A193-757DE2C4D8E7}" type="datetimeFigureOut">
              <a:rPr lang="en-US" smtClean="0"/>
              <a:pPr/>
              <a:t>12/28/2019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D977C9-BE5E-43DD-AA19-37CC4302BB6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E29D4A-F4E5-40BF-A193-757DE2C4D8E7}"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D977C9-BE5E-43DD-AA19-37CC4302BB6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E29D4A-F4E5-40BF-A193-757DE2C4D8E7}"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D977C9-BE5E-43DD-AA19-37CC4302BB6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E29D4A-F4E5-40BF-A193-757DE2C4D8E7}" type="datetimeFigureOut">
              <a:rPr lang="en-US" smtClean="0"/>
              <a:pPr/>
              <a:t>12/28/2019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D977C9-BE5E-43DD-AA19-37CC4302BB6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219200"/>
            <a:ext cx="7772400" cy="1470025"/>
          </a:xfrm>
        </p:spPr>
        <p:txBody>
          <a:bodyPr>
            <a:normAutofit fontScale="90000"/>
          </a:bodyPr>
          <a:lstStyle/>
          <a:p>
            <a:r>
              <a:rPr lang="en-US" b="1" dirty="0">
                <a:solidFill>
                  <a:srgbClr val="FF0066"/>
                </a:solidFill>
              </a:rPr>
              <a:t>STEPS OF REPERTORIZATION </a:t>
            </a:r>
            <a:br>
              <a:rPr lang="en-US" b="1" dirty="0">
                <a:solidFill>
                  <a:srgbClr val="FF0066"/>
                </a:solidFill>
              </a:rPr>
            </a:br>
            <a:r>
              <a:rPr lang="en-US" b="1" dirty="0">
                <a:solidFill>
                  <a:srgbClr val="FF0066"/>
                </a:solidFill>
              </a:rPr>
              <a:t>OR </a:t>
            </a:r>
            <a:br>
              <a:rPr lang="en-US" b="1" dirty="0">
                <a:solidFill>
                  <a:srgbClr val="FF0066"/>
                </a:solidFill>
              </a:rPr>
            </a:br>
            <a:r>
              <a:rPr lang="en-US" b="1" dirty="0">
                <a:solidFill>
                  <a:srgbClr val="FF0066"/>
                </a:solidFill>
              </a:rPr>
              <a:t>PREREQUISITES OF REPERTORIZATION</a:t>
            </a:r>
            <a:endParaRPr lang="en-IN" dirty="0"/>
          </a:p>
        </p:txBody>
      </p:sp>
      <p:sp>
        <p:nvSpPr>
          <p:cNvPr id="3" name="Subtitle 2"/>
          <p:cNvSpPr>
            <a:spLocks noGrp="1"/>
          </p:cNvSpPr>
          <p:nvPr>
            <p:ph type="subTitle" idx="1"/>
          </p:nvPr>
        </p:nvSpPr>
        <p:spPr>
          <a:xfrm>
            <a:off x="1295400" y="4343400"/>
            <a:ext cx="6400800" cy="1752600"/>
          </a:xfrm>
        </p:spPr>
        <p:txBody>
          <a:bodyPr>
            <a:normAutofit fontScale="62500" lnSpcReduction="20000"/>
          </a:bodyPr>
          <a:lstStyle/>
          <a:p>
            <a:r>
              <a:rPr lang="en-US" b="1" dirty="0">
                <a:solidFill>
                  <a:schemeClr val="tx2">
                    <a:lumMod val="50000"/>
                  </a:schemeClr>
                </a:solidFill>
                <a:latin typeface="Arial Narrow" panose="020B0606020202030204" pitchFamily="34" charset="0"/>
              </a:rPr>
              <a:t>DR CHANDRA HASAN C M, M.D(</a:t>
            </a:r>
            <a:r>
              <a:rPr lang="en-US" b="1" dirty="0" err="1">
                <a:solidFill>
                  <a:schemeClr val="tx2">
                    <a:lumMod val="50000"/>
                  </a:schemeClr>
                </a:solidFill>
                <a:latin typeface="Arial Narrow" panose="020B0606020202030204" pitchFamily="34" charset="0"/>
              </a:rPr>
              <a:t>Hom</a:t>
            </a:r>
            <a:r>
              <a:rPr lang="en-US" b="1" dirty="0">
                <a:solidFill>
                  <a:schemeClr val="tx2">
                    <a:lumMod val="50000"/>
                  </a:schemeClr>
                </a:solidFill>
                <a:latin typeface="Arial Narrow" panose="020B0606020202030204" pitchFamily="34" charset="0"/>
              </a:rPr>
              <a:t>),</a:t>
            </a:r>
          </a:p>
          <a:p>
            <a:r>
              <a:rPr lang="en-US" b="1" dirty="0">
                <a:solidFill>
                  <a:schemeClr val="tx2">
                    <a:lumMod val="50000"/>
                  </a:schemeClr>
                </a:solidFill>
                <a:latin typeface="Arial Narrow" panose="020B0606020202030204" pitchFamily="34" charset="0"/>
              </a:rPr>
              <a:t>ASSOCIATE PROFESSOR,</a:t>
            </a:r>
          </a:p>
          <a:p>
            <a:r>
              <a:rPr lang="en-US" b="1" dirty="0">
                <a:solidFill>
                  <a:schemeClr val="tx2">
                    <a:lumMod val="50000"/>
                  </a:schemeClr>
                </a:solidFill>
                <a:latin typeface="Arial Narrow" panose="020B0606020202030204" pitchFamily="34" charset="0"/>
              </a:rPr>
              <a:t>DEPT OF REPERTORY,</a:t>
            </a:r>
          </a:p>
          <a:p>
            <a:r>
              <a:rPr lang="en-US" b="1" dirty="0">
                <a:solidFill>
                  <a:schemeClr val="tx2">
                    <a:lumMod val="50000"/>
                  </a:schemeClr>
                </a:solidFill>
                <a:latin typeface="Arial Narrow" panose="020B0606020202030204" pitchFamily="34" charset="0"/>
              </a:rPr>
              <a:t>SARADA KRISHNA HOMOEOPATHIC MEDICAL COLLEGE,</a:t>
            </a:r>
          </a:p>
          <a:p>
            <a:r>
              <a:rPr lang="en-US" b="1" dirty="0">
                <a:solidFill>
                  <a:schemeClr val="tx2">
                    <a:lumMod val="50000"/>
                  </a:schemeClr>
                </a:solidFill>
                <a:latin typeface="Arial Narrow" panose="020B0606020202030204" pitchFamily="34" charset="0"/>
              </a:rPr>
              <a:t>KULASEKHARAM</a:t>
            </a:r>
            <a:endParaRPr lang="en-IN" b="1" dirty="0">
              <a:solidFill>
                <a:schemeClr val="tx2">
                  <a:lumMod val="50000"/>
                </a:schemeClr>
              </a:solidFill>
              <a:latin typeface="Arial Narrow" panose="020B0606020202030204" pitchFamily="34" charset="0"/>
            </a:endParaRPr>
          </a:p>
          <a:p>
            <a:endParaRPr lang="en-US" b="1" dirty="0">
              <a:solidFill>
                <a:schemeClr val="tx2">
                  <a:lumMod val="50000"/>
                </a:schemeClr>
              </a:solidFill>
            </a:endParaRPr>
          </a:p>
          <a:p>
            <a:endParaRPr lang="en-IN" dirty="0"/>
          </a:p>
        </p:txBody>
      </p:sp>
    </p:spTree>
    <p:extLst>
      <p:ext uri="{BB962C8B-B14F-4D97-AF65-F5344CB8AC3E}">
        <p14:creationId xmlns:p14="http://schemas.microsoft.com/office/powerpoint/2010/main" val="1055350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3237"/>
            <a:ext cx="8229600" cy="5668963"/>
          </a:xfrm>
        </p:spPr>
        <p:txBody>
          <a:bodyPr>
            <a:normAutofit lnSpcReduction="10000"/>
          </a:bodyPr>
          <a:lstStyle/>
          <a:p>
            <a:pPr>
              <a:buNone/>
            </a:pPr>
            <a:r>
              <a:rPr lang="en-US" dirty="0" smtClean="0">
                <a:solidFill>
                  <a:srgbClr val="1A31A6"/>
                </a:solidFill>
              </a:rPr>
              <a:t>     </a:t>
            </a:r>
            <a:r>
              <a:rPr lang="en-US" sz="2400" dirty="0" smtClean="0">
                <a:solidFill>
                  <a:srgbClr val="1A31A6"/>
                </a:solidFill>
              </a:rPr>
              <a:t>The symptoms are categorized as, mental general symptoms,</a:t>
            </a:r>
          </a:p>
          <a:p>
            <a:pPr>
              <a:buNone/>
            </a:pPr>
            <a:r>
              <a:rPr lang="en-US" sz="2400" dirty="0" smtClean="0">
                <a:solidFill>
                  <a:srgbClr val="1A31A6"/>
                </a:solidFill>
              </a:rPr>
              <a:t>     Physical general symptoms, characteristic particular symptoms, particular symptoms, negative general symptoms, concomittant symptoms ,strange, rare, peculiar symptoms, pathological general symptoms etc, into common and uncommon symptoms.</a:t>
            </a:r>
          </a:p>
          <a:p>
            <a:pPr>
              <a:buNone/>
            </a:pPr>
            <a:r>
              <a:rPr lang="en-US" sz="2400" b="1" dirty="0" smtClean="0">
                <a:solidFill>
                  <a:srgbClr val="00B050"/>
                </a:solidFill>
              </a:rPr>
              <a:t>Evaluation of symptoms : </a:t>
            </a:r>
            <a:r>
              <a:rPr lang="en-US" sz="2400" dirty="0" smtClean="0">
                <a:solidFill>
                  <a:srgbClr val="1A31A6"/>
                </a:solidFill>
              </a:rPr>
              <a:t>By evaluation of symptoms we mean giving value to each symptom according to it’s weightage (according to the intensity , depth of appearance of symptoms and frequency of appearance of symptoms) in a manner that an exact image of the sick person is to be formed.</a:t>
            </a:r>
          </a:p>
          <a:p>
            <a:pPr>
              <a:buNone/>
            </a:pPr>
            <a:r>
              <a:rPr lang="en-US" sz="2400" b="1" dirty="0" smtClean="0">
                <a:solidFill>
                  <a:srgbClr val="1A31A6"/>
                </a:solidFill>
              </a:rPr>
              <a:t>           </a:t>
            </a:r>
            <a:r>
              <a:rPr lang="en-US" sz="2400" dirty="0" smtClean="0">
                <a:solidFill>
                  <a:srgbClr val="1A31A6"/>
                </a:solidFill>
              </a:rPr>
              <a:t>Evaluation of symptoms implies the principles of grading or ranking of different kinds of symptoms according to their intensity, frequency and how deep they are reach into the organism.</a:t>
            </a:r>
            <a:endParaRPr lang="en-US" sz="2400" b="1" dirty="0" smtClean="0">
              <a:solidFill>
                <a:srgbClr val="00B050"/>
              </a:solidFill>
            </a:endParaRP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97563"/>
          </a:xfrm>
        </p:spPr>
        <p:txBody>
          <a:bodyPr>
            <a:normAutofit/>
          </a:bodyPr>
          <a:lstStyle/>
          <a:p>
            <a:pPr>
              <a:buNone/>
            </a:pPr>
            <a:r>
              <a:rPr lang="en-US" dirty="0" smtClean="0">
                <a:solidFill>
                  <a:srgbClr val="1A31A6"/>
                </a:solidFill>
              </a:rPr>
              <a:t>         </a:t>
            </a:r>
            <a:r>
              <a:rPr lang="en-US" sz="2400" dirty="0" smtClean="0">
                <a:solidFill>
                  <a:srgbClr val="1A31A6"/>
                </a:solidFill>
              </a:rPr>
              <a:t>The key for getting similimum is the grading of symptoms. After the analysis of symptoms physician has to determine quality and value of each symptoms. Evaluation is necessary for  the qualitative matching of remedy. </a:t>
            </a:r>
          </a:p>
          <a:p>
            <a:pPr>
              <a:buNone/>
            </a:pPr>
            <a:r>
              <a:rPr lang="en-US" sz="2400" dirty="0" smtClean="0">
                <a:solidFill>
                  <a:srgbClr val="1A31A6"/>
                </a:solidFill>
              </a:rPr>
              <a:t>            If the evaluation is incorrect it leads to improper similimum. It is true that exact evaluation depends up on physicians observation, skill of case taking, patience, sincerity and experience in knowing the principle of evaluation.</a:t>
            </a:r>
          </a:p>
          <a:p>
            <a:pPr>
              <a:buNone/>
            </a:pPr>
            <a:r>
              <a:rPr lang="en-US" sz="2400" dirty="0" smtClean="0">
                <a:solidFill>
                  <a:srgbClr val="1A31A6"/>
                </a:solidFill>
              </a:rPr>
              <a:t>           The symptoms are evaluated as per the availability of various types and nature of symptoms in the case.</a:t>
            </a:r>
          </a:p>
          <a:p>
            <a:pPr>
              <a:buNone/>
            </a:pPr>
            <a:r>
              <a:rPr lang="en-US" sz="2400" b="1" dirty="0" smtClean="0">
                <a:solidFill>
                  <a:srgbClr val="FF0066"/>
                </a:solidFill>
              </a:rPr>
              <a:t>Defining the problem: </a:t>
            </a:r>
            <a:r>
              <a:rPr lang="en-US" sz="2400" dirty="0" smtClean="0">
                <a:solidFill>
                  <a:srgbClr val="002060"/>
                </a:solidFill>
              </a:rPr>
              <a:t>Analysis</a:t>
            </a:r>
            <a:r>
              <a:rPr lang="en-US" sz="2400" dirty="0" smtClean="0">
                <a:solidFill>
                  <a:srgbClr val="1A31A6"/>
                </a:solidFill>
              </a:rPr>
              <a:t> makes the whole expression clear to the physician and helps to define the problem at different levels.</a:t>
            </a:r>
          </a:p>
          <a:p>
            <a:pPr>
              <a:buNone/>
            </a:pPr>
            <a:r>
              <a:rPr lang="en-US" sz="2400" dirty="0" smtClean="0">
                <a:solidFill>
                  <a:srgbClr val="1A31A6"/>
                </a:solidFill>
              </a:rPr>
              <a:t>        </a:t>
            </a:r>
            <a:endParaRPr lang="en-US" sz="2400" dirty="0">
              <a:solidFill>
                <a:srgbClr val="DF2E0B"/>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buNone/>
            </a:pPr>
            <a:r>
              <a:rPr lang="en-US" sz="2400" dirty="0" smtClean="0">
                <a:solidFill>
                  <a:srgbClr val="1A31A6"/>
                </a:solidFill>
              </a:rPr>
              <a:t>        The sickness of the individual expresses it self as various levels (ie) mental level, physical level, emotional and social level, physician must bring all the expressions together to get a whole picture.</a:t>
            </a:r>
          </a:p>
          <a:p>
            <a:pPr>
              <a:buNone/>
            </a:pPr>
            <a:r>
              <a:rPr lang="en-US" sz="2400" dirty="0" smtClean="0">
                <a:solidFill>
                  <a:srgbClr val="1A31A6"/>
                </a:solidFill>
              </a:rPr>
              <a:t>        In order to get the whole picture the physician must have clear understanding about the sick individual, what Hahnemann stated was “What is to be cured in disease, that is to say in every individual case of disease”. </a:t>
            </a:r>
          </a:p>
          <a:p>
            <a:pPr>
              <a:buNone/>
            </a:pPr>
            <a:r>
              <a:rPr lang="en-US" sz="2400" dirty="0" smtClean="0">
                <a:solidFill>
                  <a:srgbClr val="1A31A6"/>
                </a:solidFill>
              </a:rPr>
              <a:t>           To define the problem means, to define the individual who is facing problem. The problem definition includes, knowing the sick individual’s, predisposition, disposition, diathesis and disease.</a:t>
            </a:r>
          </a:p>
          <a:p>
            <a:pPr>
              <a:buNone/>
            </a:pPr>
            <a:r>
              <a:rPr lang="en-US" sz="2400" dirty="0" smtClean="0">
                <a:solidFill>
                  <a:srgbClr val="1A31A6"/>
                </a:solidFill>
              </a:rPr>
              <a:t>         Thus only by precisely defining the problem, the physician would be in a position to go a head further in the direction  </a:t>
            </a:r>
            <a:endParaRPr lang="en-US" sz="2400" dirty="0">
              <a:solidFill>
                <a:srgbClr val="1A31A6"/>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a:buNone/>
            </a:pPr>
            <a:r>
              <a:rPr lang="en-US" sz="2400" dirty="0" smtClean="0">
                <a:solidFill>
                  <a:srgbClr val="1A31A6"/>
                </a:solidFill>
              </a:rPr>
              <a:t>(ie) about knowing the individuals deviation from original state of health, constitutional condition, miasmatic state, thermal state, etc.</a:t>
            </a:r>
          </a:p>
          <a:p>
            <a:pPr>
              <a:buNone/>
            </a:pPr>
            <a:r>
              <a:rPr lang="en-US" sz="2400" dirty="0" smtClean="0">
                <a:solidFill>
                  <a:srgbClr val="1A31A6"/>
                </a:solidFill>
              </a:rPr>
              <a:t>           While defining the problem, laboratory and special investigations helps to understand the disease process, and it should be done where ever required.</a:t>
            </a:r>
          </a:p>
          <a:p>
            <a:pPr>
              <a:buNone/>
            </a:pPr>
            <a:r>
              <a:rPr lang="en-US" sz="2400" b="1" dirty="0" smtClean="0">
                <a:solidFill>
                  <a:srgbClr val="FF0066"/>
                </a:solidFill>
              </a:rPr>
              <a:t>Erecting a totality (synthesis):</a:t>
            </a:r>
            <a:r>
              <a:rPr lang="en-US" sz="2400" dirty="0" smtClean="0">
                <a:solidFill>
                  <a:srgbClr val="1A31A6"/>
                </a:solidFill>
              </a:rPr>
              <a:t>Totality is not the some total of  numerical or quantitative symptoms, but it is the some total of logical or qualitative combination of symptoms,                  i.e., characteristic symptoms, which characterizes the individual as well as individualize the problem (i.e.) characteristic mental general symptoms, physical general symptoms, characteristic particulars, pathological generals, etc.</a:t>
            </a:r>
          </a:p>
          <a:p>
            <a:pPr>
              <a:buNone/>
            </a:pPr>
            <a:r>
              <a:rPr lang="en-US" sz="2400" dirty="0" smtClean="0">
                <a:solidFill>
                  <a:srgbClr val="1A31A6"/>
                </a:solidFill>
              </a:rPr>
              <a:t>            From the classification and evaluation, the higher archy of the symptoms is known, according to its intensity. </a:t>
            </a:r>
            <a:endParaRPr lang="en-US" sz="2400" b="1" dirty="0">
              <a:solidFill>
                <a:srgbClr val="DF2E0B"/>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buNone/>
            </a:pPr>
            <a:r>
              <a:rPr lang="en-US" dirty="0" smtClean="0">
                <a:solidFill>
                  <a:srgbClr val="1A31A6"/>
                </a:solidFill>
              </a:rPr>
              <a:t>        </a:t>
            </a:r>
            <a:r>
              <a:rPr lang="en-US" sz="2400" dirty="0" smtClean="0">
                <a:solidFill>
                  <a:srgbClr val="1A31A6"/>
                </a:solidFill>
              </a:rPr>
              <a:t>On that way from the whole symptoms physician must select a few which can logically (ie) qualitatively represent the whole picture of the individual.</a:t>
            </a:r>
          </a:p>
          <a:p>
            <a:pPr>
              <a:buNone/>
            </a:pPr>
            <a:r>
              <a:rPr lang="en-US" sz="2400" dirty="0" smtClean="0">
                <a:solidFill>
                  <a:srgbClr val="1A31A6"/>
                </a:solidFill>
              </a:rPr>
              <a:t>             According to the availability of symptoms the totality is erected logically (ie) availability of generals, characteristic symptoms, causative modalities, general modalities, concomittants, pathological generals etc. The arrangement of totality is differing according to the availability of logical symptoms.</a:t>
            </a:r>
          </a:p>
          <a:p>
            <a:pPr>
              <a:buNone/>
            </a:pPr>
            <a:r>
              <a:rPr lang="en-US" sz="2800" b="1" dirty="0" smtClean="0">
                <a:solidFill>
                  <a:srgbClr val="FF0066"/>
                </a:solidFill>
              </a:rPr>
              <a:t>Selection of the repertory and repertorization proper</a:t>
            </a:r>
          </a:p>
          <a:p>
            <a:pPr>
              <a:buNone/>
            </a:pPr>
            <a:r>
              <a:rPr lang="en-US" sz="2400" dirty="0" smtClean="0">
                <a:solidFill>
                  <a:srgbClr val="1A31A6"/>
                </a:solidFill>
              </a:rPr>
              <a:t>          After the totality has been erected, physician must select the proper repertory according to the availability of the symptoms in totality.</a:t>
            </a:r>
          </a:p>
          <a:p>
            <a:pPr>
              <a:buNone/>
            </a:pPr>
            <a:r>
              <a:rPr lang="en-US" sz="2400" dirty="0" smtClean="0">
                <a:solidFill>
                  <a:srgbClr val="1A31A6"/>
                </a:solidFill>
              </a:rPr>
              <a:t>   </a:t>
            </a:r>
            <a:endParaRPr lang="en-US" sz="2400" dirty="0">
              <a:solidFill>
                <a:srgbClr val="1A31A6"/>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a:buNone/>
            </a:pPr>
            <a:r>
              <a:rPr lang="en-US" dirty="0" smtClean="0">
                <a:solidFill>
                  <a:srgbClr val="1A31A6"/>
                </a:solidFill>
              </a:rPr>
              <a:t>           </a:t>
            </a:r>
            <a:r>
              <a:rPr lang="en-US" sz="2400" dirty="0" smtClean="0">
                <a:solidFill>
                  <a:srgbClr val="1A31A6"/>
                </a:solidFill>
              </a:rPr>
              <a:t>If there is mental general symptoms and physical general symptoms and characteristic particulars the Kent’s repertory is to be selected.</a:t>
            </a:r>
          </a:p>
          <a:p>
            <a:pPr>
              <a:buNone/>
            </a:pPr>
            <a:r>
              <a:rPr lang="en-US" sz="2400" dirty="0" smtClean="0">
                <a:solidFill>
                  <a:srgbClr val="1A31A6"/>
                </a:solidFill>
              </a:rPr>
              <a:t>               If the case have more pathological generals, causative modalities, physical generals, other modalities, concomittant symptoms, and particular symptoms, Boger’s repertory is to be selected.</a:t>
            </a:r>
          </a:p>
          <a:p>
            <a:pPr>
              <a:buNone/>
            </a:pPr>
            <a:r>
              <a:rPr lang="en-US" sz="2400" dirty="0" smtClean="0">
                <a:solidFill>
                  <a:srgbClr val="1A31A6"/>
                </a:solidFill>
              </a:rPr>
              <a:t>             If the case have complete symptoms , concomittant symptoms, and during case taking doctrine of analogy was used during case taking, and particular symptoms are present Boenninghausen’s theraputic pocket book is preferable.</a:t>
            </a:r>
          </a:p>
          <a:p>
            <a:pPr>
              <a:buNone/>
            </a:pPr>
            <a:r>
              <a:rPr lang="en-US" sz="2400" dirty="0" smtClean="0">
                <a:solidFill>
                  <a:srgbClr val="1A31A6"/>
                </a:solidFill>
              </a:rPr>
              <a:t>            Synthetic repertory, synthesis repertory, complete repertory, homoeopathic medical repertory can be used where generals are more prominent. These mordern repertories are also used for working out all type of cases. </a:t>
            </a:r>
            <a:endParaRPr lang="en-US" dirty="0">
              <a:solidFill>
                <a:srgbClr val="1A31A6"/>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lnSpcReduction="10000"/>
          </a:bodyPr>
          <a:lstStyle/>
          <a:p>
            <a:pPr>
              <a:buNone/>
            </a:pPr>
            <a:r>
              <a:rPr lang="en-US" sz="2400" dirty="0" smtClean="0">
                <a:solidFill>
                  <a:srgbClr val="1A31A6"/>
                </a:solidFill>
              </a:rPr>
              <a:t>            Repertorium universale is suitably designed to be used to repertorize all types of cases by using different methods of repertorization.</a:t>
            </a:r>
          </a:p>
          <a:p>
            <a:pPr>
              <a:buNone/>
            </a:pPr>
            <a:r>
              <a:rPr lang="en-US" sz="2400" dirty="0" smtClean="0">
                <a:solidFill>
                  <a:srgbClr val="1A31A6"/>
                </a:solidFill>
              </a:rPr>
              <a:t>            Once the repertory is selected, next step is rearrange the totality in higher archy according to the repertory selected. The arrangement of totality according to the repertory selected is called, “</a:t>
            </a:r>
            <a:r>
              <a:rPr lang="en-US" sz="2400" b="1" dirty="0" smtClean="0">
                <a:solidFill>
                  <a:srgbClr val="1A31A6"/>
                </a:solidFill>
              </a:rPr>
              <a:t>Repertorial totality</a:t>
            </a:r>
            <a:r>
              <a:rPr lang="en-US" sz="2400" dirty="0" smtClean="0">
                <a:solidFill>
                  <a:srgbClr val="1A31A6"/>
                </a:solidFill>
              </a:rPr>
              <a:t>”. Or “</a:t>
            </a:r>
            <a:r>
              <a:rPr lang="en-US" sz="2400" b="1" dirty="0" err="1" smtClean="0">
                <a:solidFill>
                  <a:srgbClr val="1A31A6"/>
                </a:solidFill>
              </a:rPr>
              <a:t>Repertorial</a:t>
            </a:r>
            <a:r>
              <a:rPr lang="en-US" sz="2400" b="1" dirty="0" smtClean="0">
                <a:solidFill>
                  <a:srgbClr val="1A31A6"/>
                </a:solidFill>
              </a:rPr>
              <a:t> syndrome”.</a:t>
            </a:r>
          </a:p>
          <a:p>
            <a:pPr>
              <a:buNone/>
            </a:pPr>
            <a:r>
              <a:rPr lang="en-US" sz="2400" dirty="0" smtClean="0">
                <a:solidFill>
                  <a:srgbClr val="1A31A6"/>
                </a:solidFill>
              </a:rPr>
              <a:t>              From this repertorial totality, the symptoms are converted in to rubrics, the page numbers of the selected rubrics are obtained, and the reasons (explanations) are mentioned, finally repertorization is to be done.                                </a:t>
            </a:r>
          </a:p>
          <a:p>
            <a:pPr>
              <a:buNone/>
            </a:pPr>
            <a:r>
              <a:rPr lang="en-US" sz="2400" b="1" dirty="0" smtClean="0">
                <a:solidFill>
                  <a:srgbClr val="FF0066"/>
                </a:solidFill>
              </a:rPr>
              <a:t>Repertorial results :</a:t>
            </a:r>
          </a:p>
          <a:p>
            <a:pPr>
              <a:buNone/>
            </a:pPr>
            <a:r>
              <a:rPr lang="en-US" sz="2400" dirty="0" smtClean="0">
                <a:solidFill>
                  <a:srgbClr val="1A31A6"/>
                </a:solidFill>
              </a:rPr>
              <a:t>            We have to add the marks (grades) obtained by the medicines, then the number of rubrics covered by the medicines are identified and write it according to higher merit. From this we get group of similar medicines.</a:t>
            </a:r>
            <a:endParaRPr lang="en-US" sz="2400" dirty="0">
              <a:solidFill>
                <a:srgbClr val="1A31A6"/>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77000"/>
          </a:xfrm>
        </p:spPr>
        <p:txBody>
          <a:bodyPr>
            <a:normAutofit lnSpcReduction="10000"/>
          </a:bodyPr>
          <a:lstStyle/>
          <a:p>
            <a:pPr>
              <a:buNone/>
            </a:pPr>
            <a:r>
              <a:rPr lang="en-US" sz="2400" dirty="0" smtClean="0">
                <a:solidFill>
                  <a:srgbClr val="1A31A6"/>
                </a:solidFill>
              </a:rPr>
              <a:t>                   The medicines obtained are arranged as the following (ex) ars-alb  18/9, sulph  16/7, nat-mur 16/6 etc. These group of close running medicines or most similar medicines are known as </a:t>
            </a:r>
            <a:r>
              <a:rPr lang="en-US" sz="2400" b="1" dirty="0" smtClean="0">
                <a:solidFill>
                  <a:srgbClr val="1A31A6"/>
                </a:solidFill>
              </a:rPr>
              <a:t>Repertorial results</a:t>
            </a:r>
            <a:r>
              <a:rPr lang="en-US" sz="2400" dirty="0" smtClean="0">
                <a:solidFill>
                  <a:srgbClr val="1A31A6"/>
                </a:solidFill>
              </a:rPr>
              <a:t>.(minimum 5 to 10 medicines).</a:t>
            </a:r>
          </a:p>
          <a:p>
            <a:pPr>
              <a:buNone/>
            </a:pPr>
            <a:r>
              <a:rPr lang="en-US" sz="2400" b="1" dirty="0" smtClean="0">
                <a:solidFill>
                  <a:srgbClr val="FF0066"/>
                </a:solidFill>
              </a:rPr>
              <a:t>Analysis of repertorial results and prescription: </a:t>
            </a:r>
            <a:r>
              <a:rPr lang="en-US" sz="2400" dirty="0" smtClean="0">
                <a:solidFill>
                  <a:srgbClr val="1A31A6"/>
                </a:solidFill>
              </a:rPr>
              <a:t>The medicine which gets highest marks is not the final remedy (similimum) in all cases.</a:t>
            </a:r>
          </a:p>
          <a:p>
            <a:pPr>
              <a:buNone/>
            </a:pPr>
            <a:r>
              <a:rPr lang="en-US" sz="2400" dirty="0" smtClean="0">
                <a:solidFill>
                  <a:srgbClr val="1A31A6"/>
                </a:solidFill>
              </a:rPr>
              <a:t>            The repertorial results should be finally referred and differentiated using materia medica. For this purpose the logical symptoms (qualitative symptoms) remains after repertorial totality are used, (ie) the logical symptoms or rubrics which are not represented in the selected repertory are to be used.</a:t>
            </a:r>
          </a:p>
          <a:p>
            <a:pPr>
              <a:buNone/>
            </a:pPr>
            <a:r>
              <a:rPr lang="en-US" sz="2400" dirty="0" smtClean="0">
                <a:solidFill>
                  <a:srgbClr val="1A31A6"/>
                </a:solidFill>
              </a:rPr>
              <a:t>           The characteristic symptoms which were not represented in the selected repertory and used for differentiating the most similar medicines and aid to get similimum are called </a:t>
            </a:r>
            <a:r>
              <a:rPr lang="en-US" sz="2400" b="1" dirty="0" smtClean="0">
                <a:solidFill>
                  <a:srgbClr val="1A31A6"/>
                </a:solidFill>
              </a:rPr>
              <a:t>potential differential field.</a:t>
            </a:r>
            <a:endParaRPr lang="en-US" sz="2400" dirty="0">
              <a:solidFill>
                <a:srgbClr val="DF2E0B"/>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pPr>
              <a:buNone/>
            </a:pPr>
            <a:r>
              <a:rPr lang="en-US" sz="2400" dirty="0" smtClean="0">
                <a:solidFill>
                  <a:srgbClr val="1A31A6"/>
                </a:solidFill>
              </a:rPr>
              <a:t>          By analyzing and differentiating the group of similar medicines, using potential differential field we will get the similimum. Then prescribe or apply the similimum remedy to sick individual in order to get cure. According to the susceptibility of the individual the proper potency and dose should be selected. </a:t>
            </a:r>
          </a:p>
          <a:p>
            <a:pPr>
              <a:buNone/>
            </a:pPr>
            <a:r>
              <a:rPr lang="en-US" sz="2400" dirty="0" smtClean="0">
                <a:solidFill>
                  <a:srgbClr val="FF0066"/>
                </a:solidFill>
              </a:rPr>
              <a:t>                                           THANK YOU</a:t>
            </a:r>
            <a:endParaRPr lang="en-US" sz="2400" dirty="0">
              <a:solidFill>
                <a:srgbClr val="FF0066"/>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219200"/>
          </a:xfrm>
        </p:spPr>
        <p:txBody>
          <a:bodyPr>
            <a:normAutofit/>
          </a:bodyPr>
          <a:lstStyle/>
          <a:p>
            <a:endParaRPr lang="en-US" sz="3600" b="1" dirty="0">
              <a:solidFill>
                <a:srgbClr val="FF0066"/>
              </a:solidFill>
            </a:endParaRPr>
          </a:p>
        </p:txBody>
      </p:sp>
      <p:sp>
        <p:nvSpPr>
          <p:cNvPr id="5" name="Content Placeholder 4"/>
          <p:cNvSpPr>
            <a:spLocks noGrp="1"/>
          </p:cNvSpPr>
          <p:nvPr>
            <p:ph idx="1"/>
          </p:nvPr>
        </p:nvSpPr>
        <p:spPr>
          <a:xfrm>
            <a:off x="457200" y="1752600"/>
            <a:ext cx="8229600" cy="4953000"/>
          </a:xfrm>
        </p:spPr>
        <p:txBody>
          <a:bodyPr>
            <a:normAutofit lnSpcReduction="10000"/>
          </a:bodyPr>
          <a:lstStyle/>
          <a:p>
            <a:pPr>
              <a:buNone/>
            </a:pPr>
            <a:r>
              <a:rPr lang="en-US" dirty="0" smtClean="0"/>
              <a:t>         </a:t>
            </a:r>
            <a:r>
              <a:rPr lang="en-US" sz="2400" dirty="0" smtClean="0">
                <a:solidFill>
                  <a:srgbClr val="1A31A6"/>
                </a:solidFill>
              </a:rPr>
              <a:t>Repertorization is a scientific method ,which is worked out by mechanical process, (i.e.) counting rubrics and totaling marks obtained by the medicine. The work done is for the logical steps to reach the proper repertory, and elimination of apparently similar medicines, and find out most similar medicines for the final selection of remedy with the help of materia medica. </a:t>
            </a:r>
          </a:p>
          <a:p>
            <a:pPr>
              <a:buNone/>
            </a:pPr>
            <a:r>
              <a:rPr lang="en-US" sz="2400" dirty="0">
                <a:solidFill>
                  <a:srgbClr val="1A31A6"/>
                </a:solidFill>
              </a:rPr>
              <a:t> </a:t>
            </a:r>
            <a:r>
              <a:rPr lang="en-US" sz="2400" dirty="0" smtClean="0">
                <a:solidFill>
                  <a:srgbClr val="1A31A6"/>
                </a:solidFill>
              </a:rPr>
              <a:t>           The art of repertorization having following steps,</a:t>
            </a:r>
          </a:p>
          <a:p>
            <a:pPr>
              <a:buNone/>
            </a:pPr>
            <a:r>
              <a:rPr lang="en-US" sz="2400" dirty="0">
                <a:solidFill>
                  <a:srgbClr val="1A31A6"/>
                </a:solidFill>
              </a:rPr>
              <a:t> </a:t>
            </a:r>
            <a:r>
              <a:rPr lang="en-US" sz="2400" dirty="0" smtClean="0">
                <a:solidFill>
                  <a:srgbClr val="1A31A6"/>
                </a:solidFill>
              </a:rPr>
              <a:t>      1, Case taking</a:t>
            </a:r>
          </a:p>
          <a:p>
            <a:pPr>
              <a:buNone/>
            </a:pPr>
            <a:r>
              <a:rPr lang="en-US" sz="2400" dirty="0">
                <a:solidFill>
                  <a:srgbClr val="1A31A6"/>
                </a:solidFill>
              </a:rPr>
              <a:t> </a:t>
            </a:r>
            <a:r>
              <a:rPr lang="en-US" sz="2400" dirty="0" smtClean="0">
                <a:solidFill>
                  <a:srgbClr val="1A31A6"/>
                </a:solidFill>
              </a:rPr>
              <a:t>      2, Recording and interpretation</a:t>
            </a:r>
          </a:p>
          <a:p>
            <a:pPr>
              <a:buNone/>
            </a:pPr>
            <a:r>
              <a:rPr lang="en-US" sz="2400" dirty="0">
                <a:solidFill>
                  <a:srgbClr val="1A31A6"/>
                </a:solidFill>
              </a:rPr>
              <a:t> </a:t>
            </a:r>
            <a:r>
              <a:rPr lang="en-US" sz="2400" dirty="0" smtClean="0">
                <a:solidFill>
                  <a:srgbClr val="1A31A6"/>
                </a:solidFill>
              </a:rPr>
              <a:t>      3, Classification (analysis) and evaluation of symptoms</a:t>
            </a:r>
          </a:p>
          <a:p>
            <a:pPr>
              <a:buNone/>
            </a:pPr>
            <a:r>
              <a:rPr lang="en-US" sz="2400" dirty="0">
                <a:solidFill>
                  <a:srgbClr val="1A31A6"/>
                </a:solidFill>
              </a:rPr>
              <a:t> </a:t>
            </a:r>
            <a:r>
              <a:rPr lang="en-US" sz="2400" dirty="0" smtClean="0">
                <a:solidFill>
                  <a:srgbClr val="1A31A6"/>
                </a:solidFill>
              </a:rPr>
              <a:t>      4, Defining the problem</a:t>
            </a:r>
            <a:endParaRPr lang="en-US" dirty="0">
              <a:solidFill>
                <a:srgbClr val="1A31A6"/>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dirty="0" smtClean="0"/>
              <a:t>       </a:t>
            </a:r>
            <a:r>
              <a:rPr lang="en-US" sz="2400" dirty="0" smtClean="0">
                <a:solidFill>
                  <a:srgbClr val="1A31A6"/>
                </a:solidFill>
              </a:rPr>
              <a:t>5, Erecting the totality (synthesis)</a:t>
            </a:r>
          </a:p>
          <a:p>
            <a:pPr>
              <a:buNone/>
            </a:pPr>
            <a:r>
              <a:rPr lang="en-US" sz="2400" dirty="0">
                <a:solidFill>
                  <a:srgbClr val="1A31A6"/>
                </a:solidFill>
              </a:rPr>
              <a:t> </a:t>
            </a:r>
            <a:r>
              <a:rPr lang="en-US" sz="2400" dirty="0" smtClean="0">
                <a:solidFill>
                  <a:srgbClr val="1A31A6"/>
                </a:solidFill>
              </a:rPr>
              <a:t>        6, Selection of a proper repertory</a:t>
            </a:r>
          </a:p>
          <a:p>
            <a:pPr>
              <a:buNone/>
            </a:pPr>
            <a:r>
              <a:rPr lang="en-US" sz="2400" dirty="0">
                <a:solidFill>
                  <a:srgbClr val="1A31A6"/>
                </a:solidFill>
              </a:rPr>
              <a:t> </a:t>
            </a:r>
            <a:r>
              <a:rPr lang="en-US" sz="2400" dirty="0" smtClean="0">
                <a:solidFill>
                  <a:srgbClr val="1A31A6"/>
                </a:solidFill>
              </a:rPr>
              <a:t>        7, Repertorial results</a:t>
            </a:r>
          </a:p>
          <a:p>
            <a:pPr>
              <a:buNone/>
            </a:pPr>
            <a:r>
              <a:rPr lang="en-US" sz="2400" dirty="0">
                <a:solidFill>
                  <a:srgbClr val="1A31A6"/>
                </a:solidFill>
              </a:rPr>
              <a:t> </a:t>
            </a:r>
            <a:r>
              <a:rPr lang="en-US" sz="2400" dirty="0" smtClean="0">
                <a:solidFill>
                  <a:srgbClr val="1A31A6"/>
                </a:solidFill>
              </a:rPr>
              <a:t>        8, Analysis of repertorial results and prescription.</a:t>
            </a:r>
          </a:p>
          <a:p>
            <a:pPr>
              <a:buNone/>
            </a:pPr>
            <a:r>
              <a:rPr lang="en-US" sz="2400" b="1" dirty="0" smtClean="0">
                <a:solidFill>
                  <a:srgbClr val="FF0066"/>
                </a:solidFill>
              </a:rPr>
              <a:t>Case taking :</a:t>
            </a:r>
            <a:r>
              <a:rPr lang="en-US" sz="2400" b="1" dirty="0" smtClean="0">
                <a:solidFill>
                  <a:srgbClr val="1A31A6"/>
                </a:solidFill>
              </a:rPr>
              <a:t> </a:t>
            </a:r>
            <a:r>
              <a:rPr lang="en-US" sz="2400" dirty="0" smtClean="0">
                <a:solidFill>
                  <a:srgbClr val="1A31A6"/>
                </a:solidFill>
              </a:rPr>
              <a:t>It is the first step and the out come of treatment entirely depends up on the success of this first step.</a:t>
            </a:r>
          </a:p>
          <a:p>
            <a:pPr>
              <a:buNone/>
            </a:pPr>
            <a:r>
              <a:rPr lang="en-US" sz="2400" dirty="0">
                <a:solidFill>
                  <a:srgbClr val="1A31A6"/>
                </a:solidFill>
              </a:rPr>
              <a:t> </a:t>
            </a:r>
            <a:r>
              <a:rPr lang="en-US" sz="2400" dirty="0" smtClean="0">
                <a:solidFill>
                  <a:srgbClr val="1A31A6"/>
                </a:solidFill>
              </a:rPr>
              <a:t>           Any mistake committed in the first step would certainly interfere in the selection of drugs and planning of treatment.</a:t>
            </a:r>
          </a:p>
          <a:p>
            <a:pPr>
              <a:buNone/>
            </a:pPr>
            <a:r>
              <a:rPr lang="en-US" sz="2400" dirty="0">
                <a:solidFill>
                  <a:srgbClr val="1A31A6"/>
                </a:solidFill>
              </a:rPr>
              <a:t> </a:t>
            </a:r>
            <a:r>
              <a:rPr lang="en-US" sz="2400" dirty="0" smtClean="0">
                <a:solidFill>
                  <a:srgbClr val="1A31A6"/>
                </a:solidFill>
              </a:rPr>
              <a:t>          A case comprises of symptoms that give the totality of person’s suffering, (ie) totality of symptoms of a case for physician.</a:t>
            </a:r>
          </a:p>
          <a:p>
            <a:pPr>
              <a:buNone/>
            </a:pPr>
            <a:r>
              <a:rPr lang="en-US" sz="2400" dirty="0">
                <a:solidFill>
                  <a:srgbClr val="1A31A6"/>
                </a:solidFill>
              </a:rPr>
              <a:t> </a:t>
            </a:r>
            <a:r>
              <a:rPr lang="en-US" sz="2400" dirty="0" smtClean="0">
                <a:solidFill>
                  <a:srgbClr val="1A31A6"/>
                </a:solidFill>
              </a:rPr>
              <a:t>         (Once Dr. Kent’ follower presented a case ,Kent read the case and mentioned to his follower there is lot of symptoms but there is no case.)</a:t>
            </a:r>
            <a:endParaRPr lang="en-US" dirty="0">
              <a:solidFill>
                <a:srgbClr val="1A31A6"/>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None/>
            </a:pPr>
            <a:r>
              <a:rPr lang="en-US" dirty="0" smtClean="0"/>
              <a:t>          </a:t>
            </a:r>
            <a:r>
              <a:rPr lang="en-US" sz="2400" dirty="0" smtClean="0">
                <a:solidFill>
                  <a:srgbClr val="1A31A6"/>
                </a:solidFill>
              </a:rPr>
              <a:t>A physician must possess a clear understanding about the case. For homoeopathic physician’s ,expression’s at the levels (sphers), of mental , physical and particular are required to individualize the person, as well as diagnose the condition.</a:t>
            </a:r>
          </a:p>
          <a:p>
            <a:pPr>
              <a:buNone/>
            </a:pPr>
            <a:r>
              <a:rPr lang="en-US" sz="2400" dirty="0">
                <a:solidFill>
                  <a:srgbClr val="1A31A6"/>
                </a:solidFill>
              </a:rPr>
              <a:t> </a:t>
            </a:r>
            <a:r>
              <a:rPr lang="en-US" sz="2400" dirty="0" smtClean="0">
                <a:solidFill>
                  <a:srgbClr val="1A31A6"/>
                </a:solidFill>
              </a:rPr>
              <a:t>            It is a unique art of getting in to conversation, as serving and collecting data from the patient as well as from the bystanders, to define patient as a person, and disease. The purpose is to understand both the person and disease. </a:t>
            </a:r>
          </a:p>
          <a:p>
            <a:pPr>
              <a:buNone/>
            </a:pPr>
            <a:r>
              <a:rPr lang="en-US" sz="2400" dirty="0">
                <a:solidFill>
                  <a:srgbClr val="1A31A6"/>
                </a:solidFill>
              </a:rPr>
              <a:t> </a:t>
            </a:r>
            <a:r>
              <a:rPr lang="en-US" sz="2400" dirty="0" smtClean="0">
                <a:solidFill>
                  <a:srgbClr val="1A31A6"/>
                </a:solidFill>
              </a:rPr>
              <a:t>           Case taking being an art, the individual skill of physician play an important role in applying the rules of case taking.</a:t>
            </a:r>
          </a:p>
          <a:p>
            <a:pPr>
              <a:buNone/>
            </a:pPr>
            <a:r>
              <a:rPr lang="en-US" sz="2400" dirty="0">
                <a:solidFill>
                  <a:srgbClr val="1A31A6"/>
                </a:solidFill>
              </a:rPr>
              <a:t> </a:t>
            </a:r>
            <a:r>
              <a:rPr lang="en-US" sz="2400" dirty="0" smtClean="0">
                <a:solidFill>
                  <a:srgbClr val="1A31A6"/>
                </a:solidFill>
              </a:rPr>
              <a:t>           Dr. Hahnemann has described the necessary guideline that should be taken into consideration while case taking in aphorism 83 – 104 of Organon of medicine.</a:t>
            </a:r>
            <a:endParaRPr lang="en-US" dirty="0">
              <a:solidFill>
                <a:srgbClr val="1A31A6"/>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buNone/>
            </a:pPr>
            <a:r>
              <a:rPr lang="en-US" dirty="0" smtClean="0"/>
              <a:t>           </a:t>
            </a:r>
            <a:r>
              <a:rPr lang="en-US" sz="2400" dirty="0" smtClean="0">
                <a:solidFill>
                  <a:srgbClr val="1A31A6"/>
                </a:solidFill>
              </a:rPr>
              <a:t>During case taking the physician only concentrate the case taking (ie) unprejudicedly observe the case.</a:t>
            </a:r>
          </a:p>
          <a:p>
            <a:pPr>
              <a:buNone/>
            </a:pPr>
            <a:r>
              <a:rPr lang="en-US" sz="2400" dirty="0">
                <a:solidFill>
                  <a:srgbClr val="1A31A6"/>
                </a:solidFill>
              </a:rPr>
              <a:t> </a:t>
            </a:r>
            <a:r>
              <a:rPr lang="en-US" sz="2400" dirty="0" smtClean="0">
                <a:solidFill>
                  <a:srgbClr val="1A31A6"/>
                </a:solidFill>
              </a:rPr>
              <a:t>              The objective of case taking is collecting the facts pertaining to the patient in relation to his life space, habits, desire and aversion, mental generals, physical generals, particulars, which may help forming totality of the patient, and there by help in finding the correct similimum.</a:t>
            </a:r>
          </a:p>
          <a:p>
            <a:pPr>
              <a:buNone/>
            </a:pPr>
            <a:r>
              <a:rPr lang="en-US" sz="2400" dirty="0">
                <a:solidFill>
                  <a:srgbClr val="1A31A6"/>
                </a:solidFill>
              </a:rPr>
              <a:t> </a:t>
            </a:r>
            <a:r>
              <a:rPr lang="en-US" sz="2400" dirty="0" smtClean="0">
                <a:solidFill>
                  <a:srgbClr val="1A31A6"/>
                </a:solidFill>
              </a:rPr>
              <a:t>             The main objective of case taking is individualization and nosological diagnosis of the case for therapeutic purpose.(i.e.) understand the individual or  person in health and in sickness.</a:t>
            </a:r>
          </a:p>
          <a:p>
            <a:pPr>
              <a:buNone/>
            </a:pPr>
            <a:r>
              <a:rPr lang="en-US" sz="2400" b="1" dirty="0" smtClean="0">
                <a:solidFill>
                  <a:srgbClr val="FF0066"/>
                </a:solidFill>
              </a:rPr>
              <a:t>Recording and interpretation :</a:t>
            </a:r>
            <a:r>
              <a:rPr lang="en-US" sz="2400" dirty="0" smtClean="0">
                <a:solidFill>
                  <a:srgbClr val="1A31A6"/>
                </a:solidFill>
              </a:rPr>
              <a:t> For the effective repertorization and the steps following this, precise recording of a case is needful. Recording is done properly it will help us in making valuable interpretation.</a:t>
            </a:r>
            <a:endParaRPr lang="en-US" dirty="0">
              <a:solidFill>
                <a:srgbClr val="1A31A6"/>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None/>
            </a:pPr>
            <a:r>
              <a:rPr lang="en-US" dirty="0" smtClean="0"/>
              <a:t>           </a:t>
            </a:r>
            <a:r>
              <a:rPr lang="en-US" sz="2400" dirty="0" smtClean="0">
                <a:solidFill>
                  <a:srgbClr val="1A31A6"/>
                </a:solidFill>
              </a:rPr>
              <a:t>The case recording must be in the words of the patient, if any modification during recording the physician should give more importance to the meaning of the patient’s narration. While case recording physician must obtain and record all the symptoms (ie) subjective and objective symptoms. The recording must be in complete symptom pattern, while recording the intensity of the symptom must be mentioned.</a:t>
            </a:r>
          </a:p>
          <a:p>
            <a:pPr>
              <a:buNone/>
            </a:pPr>
            <a:r>
              <a:rPr lang="en-US" sz="2400" b="1" dirty="0" smtClean="0">
                <a:solidFill>
                  <a:srgbClr val="DF2E0B"/>
                </a:solidFill>
              </a:rPr>
              <a:t>Importance of case recording : </a:t>
            </a:r>
            <a:r>
              <a:rPr lang="en-US" sz="2400" dirty="0" smtClean="0">
                <a:solidFill>
                  <a:srgbClr val="1A31A6"/>
                </a:solidFill>
              </a:rPr>
              <a:t>Physicians record is indispensable to every true Homoeopathic physicians.</a:t>
            </a:r>
          </a:p>
          <a:p>
            <a:pPr>
              <a:buNone/>
            </a:pPr>
            <a:r>
              <a:rPr lang="en-US" sz="2400" dirty="0" smtClean="0">
                <a:solidFill>
                  <a:srgbClr val="1A31A6"/>
                </a:solidFill>
              </a:rPr>
              <a:t>           It helps undeniable  necessary for individualizing all the characteristic symptoms in every case of disease</a:t>
            </a:r>
          </a:p>
          <a:p>
            <a:pPr>
              <a:buNone/>
            </a:pPr>
            <a:r>
              <a:rPr lang="en-US" sz="2400" b="1" dirty="0" smtClean="0">
                <a:solidFill>
                  <a:srgbClr val="1A31A6"/>
                </a:solidFill>
              </a:rPr>
              <a:t>           </a:t>
            </a:r>
            <a:r>
              <a:rPr lang="en-US" sz="2400" dirty="0" smtClean="0">
                <a:solidFill>
                  <a:srgbClr val="1A31A6"/>
                </a:solidFill>
              </a:rPr>
              <a:t>Important for ones own instruction and quieting the conscience of the physician(undisturbed inner most thought). And also for future defense, constant reference. </a:t>
            </a:r>
            <a:endParaRPr lang="en-US" sz="2400" b="1" dirty="0" smtClean="0">
              <a:solidFill>
                <a:srgbClr val="DF2E0B"/>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55637"/>
            <a:ext cx="8229600" cy="5516563"/>
          </a:xfrm>
        </p:spPr>
        <p:txBody>
          <a:bodyPr>
            <a:normAutofit/>
          </a:bodyPr>
          <a:lstStyle/>
          <a:p>
            <a:pPr>
              <a:buNone/>
            </a:pPr>
            <a:r>
              <a:rPr lang="en-US" sz="2400" dirty="0" smtClean="0">
                <a:solidFill>
                  <a:srgbClr val="1A31A6"/>
                </a:solidFill>
              </a:rPr>
              <a:t>       It helps the physician to view the case as a complete whole for first prescription, for the subsequent prescription, for doses, for potency, for future references, and note the progress, the order of disappearance of the symptoms in acute and chronic miasmatic diseases. It helps a great deal in analysis of symptoms for repertory work. </a:t>
            </a:r>
          </a:p>
          <a:p>
            <a:pPr>
              <a:buNone/>
            </a:pPr>
            <a:r>
              <a:rPr lang="en-US" sz="2400" b="1" dirty="0" smtClean="0">
                <a:solidFill>
                  <a:srgbClr val="DF2E0B"/>
                </a:solidFill>
              </a:rPr>
              <a:t>Interpretation: </a:t>
            </a:r>
            <a:r>
              <a:rPr lang="en-US" sz="2400" dirty="0" smtClean="0">
                <a:solidFill>
                  <a:srgbClr val="1A31A6"/>
                </a:solidFill>
              </a:rPr>
              <a:t>Means to explain the meaning. It means identifying a word for the symptom narrated by the patient with out changing the central thought (ie) exactness.</a:t>
            </a:r>
          </a:p>
          <a:p>
            <a:pPr>
              <a:buNone/>
            </a:pPr>
            <a:r>
              <a:rPr lang="en-US" sz="2400" dirty="0" smtClean="0">
                <a:solidFill>
                  <a:srgbClr val="1A31A6"/>
                </a:solidFill>
              </a:rPr>
              <a:t>        Recording and interpretation should be done simultaneously. It is an important skill of the physician to transfer all the datas in to exactness, as it is received from the patient to case record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562600"/>
          </a:xfrm>
        </p:spPr>
        <p:txBody>
          <a:bodyPr/>
          <a:lstStyle/>
          <a:p>
            <a:pPr>
              <a:buNone/>
            </a:pPr>
            <a:r>
              <a:rPr lang="en-US" dirty="0" smtClean="0">
                <a:solidFill>
                  <a:srgbClr val="1A31A6"/>
                </a:solidFill>
              </a:rPr>
              <a:t>              </a:t>
            </a:r>
            <a:r>
              <a:rPr lang="en-US" sz="2400" dirty="0" smtClean="0">
                <a:solidFill>
                  <a:srgbClr val="1A31A6"/>
                </a:solidFill>
              </a:rPr>
              <a:t> The interpretation is mostly done in mental symptoms (ex) if a patient says “I wants to be all the things neat and clean and must be placed in it’s proper place” the interpreted word used is’ fastidious’. If the patient says, “I feel my self is isolated” the interpreted word is 'forsaken feeling’. If the patient says, 'My self is mentally keen’ the interpreted word is ‘Acuteness'. If the patient says ,’My self is kind hearted’ the interpreted word is,’Benevolance’.</a:t>
            </a:r>
          </a:p>
          <a:p>
            <a:pPr>
              <a:buNone/>
            </a:pPr>
            <a:r>
              <a:rPr lang="en-US" sz="2400" dirty="0" smtClean="0">
                <a:solidFill>
                  <a:srgbClr val="1A31A6"/>
                </a:solidFill>
              </a:rPr>
              <a:t>                   Here we have to select a word for the symptom with out changing the meaning, then only we can include the symptoms for repertorization. This type of arranging the symptoms is known as interpretation.  </a:t>
            </a:r>
            <a:endParaRPr lang="en-US" sz="2400" dirty="0">
              <a:solidFill>
                <a:srgbClr val="1A31A6"/>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324600"/>
          </a:xfrm>
        </p:spPr>
        <p:txBody>
          <a:bodyPr>
            <a:noAutofit/>
          </a:bodyPr>
          <a:lstStyle/>
          <a:p>
            <a:pPr>
              <a:buNone/>
            </a:pPr>
            <a:r>
              <a:rPr lang="en-US" sz="2400" b="1" dirty="0" smtClean="0">
                <a:solidFill>
                  <a:srgbClr val="FF0066"/>
                </a:solidFill>
              </a:rPr>
              <a:t>Classification (Analysis) and evaluation of symptoms</a:t>
            </a:r>
          </a:p>
          <a:p>
            <a:pPr>
              <a:buNone/>
            </a:pPr>
            <a:r>
              <a:rPr lang="en-US" sz="2400" b="1" dirty="0" smtClean="0">
                <a:solidFill>
                  <a:srgbClr val="009644"/>
                </a:solidFill>
              </a:rPr>
              <a:t> Analysis </a:t>
            </a:r>
            <a:r>
              <a:rPr lang="en-US" sz="2000" dirty="0" smtClean="0">
                <a:solidFill>
                  <a:srgbClr val="1A31A6"/>
                </a:solidFill>
              </a:rPr>
              <a:t>: </a:t>
            </a:r>
            <a:r>
              <a:rPr lang="en-US" sz="2200" dirty="0" smtClean="0">
                <a:solidFill>
                  <a:srgbClr val="1A31A6"/>
                </a:solidFill>
              </a:rPr>
              <a:t>Case analysis is a logical resolving or separating of the whole symptomatology in to different components, and further splitting them in to viable units as per their higher archy.</a:t>
            </a:r>
          </a:p>
          <a:p>
            <a:pPr>
              <a:buNone/>
            </a:pPr>
            <a:r>
              <a:rPr lang="en-US" sz="2200" dirty="0" smtClean="0">
                <a:solidFill>
                  <a:srgbClr val="1A31A6"/>
                </a:solidFill>
              </a:rPr>
              <a:t>         After the case is taken logically and completely and recorded well, a physician get a large number of symptoms, which is need to be analyzed inorder to understand the importance of each symptom, to be used for the diagnosis of the disease as well as know the person (ie) individuality of the person.</a:t>
            </a:r>
          </a:p>
          <a:p>
            <a:pPr>
              <a:buNone/>
            </a:pPr>
            <a:r>
              <a:rPr lang="en-US" sz="2200" dirty="0" smtClean="0">
                <a:solidFill>
                  <a:srgbClr val="1A31A6"/>
                </a:solidFill>
              </a:rPr>
              <a:t>           Classification or analysis of the symptom is an important part of repertorization. The physician must categorize different kinds of symptoms with proper explanation. Inorder to get totality of symptoms or portrait of a patient the analysis is important.</a:t>
            </a:r>
          </a:p>
          <a:p>
            <a:pPr>
              <a:buNone/>
            </a:pPr>
            <a:r>
              <a:rPr lang="en-US" sz="2200" dirty="0" smtClean="0">
                <a:solidFill>
                  <a:srgbClr val="1A31A6"/>
                </a:solidFill>
              </a:rPr>
              <a:t>            Then the prescriber should categorize or give exact name to the phenomenon, particularly to the sensation and various feelings. No two persons or individuals are express any phenomenon as sensation in exactly same manner.</a:t>
            </a:r>
          </a:p>
          <a:p>
            <a:pPr>
              <a:buNone/>
            </a:pPr>
            <a:r>
              <a:rPr lang="en-US" sz="2200" dirty="0" smtClean="0">
                <a:solidFill>
                  <a:srgbClr val="1A31A6"/>
                </a:solidFill>
              </a:rPr>
              <a:t>             </a:t>
            </a:r>
            <a:endParaRPr lang="en-US" sz="2200" dirty="0">
              <a:solidFill>
                <a:srgbClr val="1A31A6"/>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838</TotalTime>
  <Words>2258</Words>
  <Application>Microsoft Office PowerPoint</Application>
  <PresentationFormat>On-screen Show (4:3)</PresentationFormat>
  <Paragraphs>80</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Arial Narrow</vt:lpstr>
      <vt:lpstr>Calibri</vt:lpstr>
      <vt:lpstr>Office Theme</vt:lpstr>
      <vt:lpstr>STEPS OF REPERTORIZATION  OR  PREREQUISITES OF REPERTORIZATION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STEPS OF REPERTORIZATION  OR  PREREQUISITES OF REPERTORIZATION</dc:title>
  <dc:creator>INTEL i3</dc:creator>
  <cp:lastModifiedBy>Admin</cp:lastModifiedBy>
  <cp:revision>117</cp:revision>
  <dcterms:created xsi:type="dcterms:W3CDTF">2017-11-30T05:50:50Z</dcterms:created>
  <dcterms:modified xsi:type="dcterms:W3CDTF">2019-12-28T07:08:01Z</dcterms:modified>
</cp:coreProperties>
</file>